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40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6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1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1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5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5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0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4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8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F5F2-E3FB-4DC0-AD94-0B3BEDDF7DA8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BE83-646F-4582-856F-B12EC0A8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1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607" y="3578319"/>
            <a:ext cx="8144134" cy="1373070"/>
          </a:xfrm>
        </p:spPr>
        <p:txBody>
          <a:bodyPr/>
          <a:lstStyle/>
          <a:p>
            <a:pPr algn="ctr"/>
            <a:r>
              <a:rPr lang="ru-RU" sz="2000" dirty="0"/>
              <a:t>Социальная практика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/>
              <a:t>«Организация работы со случаем</a:t>
            </a:r>
            <a:br>
              <a:rPr lang="ru-RU" sz="2400" b="1" dirty="0"/>
            </a:br>
            <a:r>
              <a:rPr lang="ru-RU" sz="2400" b="1" dirty="0"/>
              <a:t>жестокого обращения с несовершеннолетними в семье «Работа со случаем»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" y="192953"/>
            <a:ext cx="11913326" cy="6604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Государственное бюджетное учреждение социального обслуживания Владимирской области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«Вязниковский комплексный центр социального обслуживания населения»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" y="5999687"/>
            <a:ext cx="1191332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Разработчик, ответственный исполнитель мероприятий практики – </a:t>
            </a:r>
          </a:p>
          <a:p>
            <a:pPr algn="ctr"/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заведующий отделением профилактики безнадзорности и правонарушений несовершеннолетних Снежана Владиславовна Любимова</a:t>
            </a:r>
          </a:p>
          <a:p>
            <a:pPr algn="ctr"/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34" y="2780618"/>
            <a:ext cx="2296694" cy="12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Информационная карта практики: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Наименование           практики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«Организация работы </a:t>
            </a:r>
          </a:p>
          <a:p>
            <a:pPr algn="ctr"/>
            <a:r>
              <a:rPr lang="ru-RU" sz="1600" dirty="0"/>
              <a:t>со случаем</a:t>
            </a:r>
          </a:p>
          <a:p>
            <a:pPr algn="ctr"/>
            <a:r>
              <a:rPr lang="ru-RU" sz="1600" dirty="0"/>
              <a:t> жестокого обращения</a:t>
            </a:r>
          </a:p>
          <a:p>
            <a:pPr algn="ctr"/>
            <a:r>
              <a:rPr lang="ru-RU" sz="1600" dirty="0"/>
              <a:t> с несовершеннолетними</a:t>
            </a:r>
          </a:p>
          <a:p>
            <a:pPr algn="ctr"/>
            <a:r>
              <a:rPr lang="ru-RU" sz="1600" dirty="0"/>
              <a:t> в семье</a:t>
            </a:r>
          </a:p>
          <a:p>
            <a:pPr algn="ctr"/>
            <a:r>
              <a:rPr lang="ru-RU" sz="1600" dirty="0"/>
              <a:t> «Работа со случаем»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Целевая аудитория    практики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Несовершеннолетние</a:t>
            </a:r>
          </a:p>
          <a:p>
            <a:pPr algn="ctr"/>
            <a:r>
              <a:rPr lang="ru-RU" sz="1600" dirty="0"/>
              <a:t> и их семьи, пострадавшие</a:t>
            </a:r>
          </a:p>
          <a:p>
            <a:pPr algn="ctr"/>
            <a:r>
              <a:rPr lang="ru-RU" sz="1600" dirty="0"/>
              <a:t> от жестокого обращения</a:t>
            </a:r>
          </a:p>
          <a:p>
            <a:pPr algn="ctr"/>
            <a:r>
              <a:rPr lang="ru-RU" sz="1600" dirty="0"/>
              <a:t> или риском его допущения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Территория внедрения практики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Вязниковский район </a:t>
            </a:r>
          </a:p>
          <a:p>
            <a:pPr algn="ctr"/>
            <a:r>
              <a:rPr lang="ru-RU" sz="1600" dirty="0"/>
              <a:t>Владимирская область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6045" y="721583"/>
            <a:ext cx="1144228" cy="11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Обоснование практики: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2107474"/>
            <a:ext cx="11747863" cy="4511039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ctr" hangingPunct="0"/>
            <a:r>
              <a:rPr lang="ru-RU" i="1" dirty="0"/>
              <a:t>Активная деятельность по профилактике жестокого обращения с детьми в семье, а также работы с уже случившимися фактами, в Вязниковском районе ведется с 2013 года. В период с 2013 по 2015 годы Учреждение принимало участие в реализации долгосрочной целевой программы Владимирской области «Детство без насилия», определяющей наиболее эффективные формы, методы и технологии работы с детьми, подвергшимися жестокому обращению.</a:t>
            </a:r>
          </a:p>
          <a:p>
            <a:pPr algn="ctr" hangingPunct="0"/>
            <a:r>
              <a:rPr lang="ru-RU" i="1" dirty="0"/>
              <a:t>Практика «Работа со случаем» реализуется с 2017 года, является устоявшейся, т.к. Учреждение имеет достаточный опыт работы в данном направлении.</a:t>
            </a:r>
          </a:p>
          <a:p>
            <a:pPr algn="ctr"/>
            <a:r>
              <a:rPr lang="ru-RU" i="1" dirty="0"/>
              <a:t>Распространенность работы в данном направлении и наличие похожих практик достаточно широкая, в связи с тем, что проблема жестокого обращения с детьми в семье существует повсеместно. Однако практика «Работа со случаем» разработана с учетом условий конкретной территории (Вязниковский район), представленностью на ней органов и служб системы профилактики, их межведомственного взаимодействия и социального партнерства, роль которого трудно переоценить в выявлении и пресечении фактов неисполнения родителями или законными представителями своих обязанностей по воспитанию и содержанию детей, жестокого обращения в отношении них, преодолению негативных последствий насилия.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49" y="686589"/>
            <a:ext cx="1045028" cy="11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2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Цель и задачи практики: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1" y="2336873"/>
            <a:ext cx="8769530" cy="4281641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Задачи определены в разрезе межведомственного взаимодействия служб системы профилактики: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организация оперативного обмена информацией о фактах насилия и жестокого обращения с детьми;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формирование объективной системы учета детей, ставших жертвами насилия и жестокого обращения;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организация доступного информирования детей, подвергшихся насилию, о местах, куда можно обратиться за помощью;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информирование граждан, ставших свидетелями жестокого обращения с детьми, об учреждениях и службах, куда можно обратиться с сообщением;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незамедлительное реагирование и принятие соответствующих мер по оказанию помощи детям, пострадавшим от насилия и жестокого обращения; 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повышение эффективности медико-психолого-педагогической и юридической помощи ребенку и его семье;</a:t>
            </a:r>
          </a:p>
          <a:p>
            <a:pPr algn="ctr"/>
            <a:r>
              <a:rPr lang="ru-RU" sz="6400" dirty="0">
                <a:solidFill>
                  <a:schemeClr val="tx1">
                    <a:lumMod val="95000"/>
                  </a:schemeClr>
                </a:solidFill>
              </a:rPr>
              <a:t>формирование через СМИ общественного мнения по решению проблемы насилия и жестокого обращения с детьми.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" y="2336872"/>
            <a:ext cx="2551611" cy="428164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/>
              <a:t>Раннее выявление и</a:t>
            </a:r>
          </a:p>
          <a:p>
            <a:pPr algn="ctr"/>
            <a:r>
              <a:rPr lang="ru-RU" dirty="0"/>
              <a:t> предупреждение</a:t>
            </a:r>
          </a:p>
          <a:p>
            <a:pPr algn="ctr"/>
            <a:r>
              <a:rPr lang="ru-RU" dirty="0"/>
              <a:t> фактов жестокого</a:t>
            </a:r>
          </a:p>
          <a:p>
            <a:pPr algn="ctr"/>
            <a:r>
              <a:rPr lang="ru-RU" dirty="0"/>
              <a:t> обращения с</a:t>
            </a:r>
          </a:p>
          <a:p>
            <a:pPr algn="ctr"/>
            <a:r>
              <a:rPr lang="ru-RU" dirty="0"/>
              <a:t> несовершеннолетними,</a:t>
            </a:r>
          </a:p>
          <a:p>
            <a:pPr algn="ctr"/>
            <a:r>
              <a:rPr lang="ru-RU" dirty="0"/>
              <a:t> а также повышение</a:t>
            </a:r>
          </a:p>
          <a:p>
            <a:pPr algn="ctr"/>
            <a:r>
              <a:rPr lang="ru-RU" dirty="0"/>
              <a:t> эффективности</a:t>
            </a:r>
          </a:p>
          <a:p>
            <a:pPr algn="ctr"/>
            <a:r>
              <a:rPr lang="ru-RU" dirty="0"/>
              <a:t> оказания им</a:t>
            </a:r>
          </a:p>
          <a:p>
            <a:pPr algn="ctr"/>
            <a:r>
              <a:rPr lang="ru-RU" dirty="0"/>
              <a:t> социальной помощи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795" y="799453"/>
            <a:ext cx="1288868" cy="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Практика реализуется на нормативно-правовой основе: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37" y="2264229"/>
            <a:ext cx="11852366" cy="438912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Конвенция о правах ребенка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Конституция РФ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Семейный кодекс Российской Федерации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Кодекс Российской Федерации об административных правонарушениях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Уголовный кодекс Российской Федерации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Федеральный закон от 24 июня 1999 года № 120-ФЗ «Об основах системы профилактики безнадзорности и правонарушений»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Приказ МВД России по Владимирской области, Следственного управления СК РФ по Владимирской области, Департамент социальной защиты населения ВО, Департамент образования ВО, Департамент здравоохранения ВО по выявлению, пресечению и предупреждению преступного посягательства и жестокого обращения с несовершеннолетними» № 423/106/280/978/1415 от 31.07.2013г.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Приказ ОМВД России по Вязниковскому району, Вязниковского МСОСК, Управления образования Вязниковского района, ГБУЗ ВО «Вязниковская РБ», ГБУСО ВО «Вязниковский КЦСОН» по выявлению, пресечению и предупреждению преступного посягательства и жестокого обращения с несовершеннолетними, проживающими на территории Вязниковского района» № 28/4р/414/669/278 (последние изменения 19.01.2022г.)</a:t>
            </a:r>
          </a:p>
          <a:p>
            <a:pPr algn="just"/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Рекомендации по межведомственному взаимодействию служб профилактики безнадзорности и правонарушений несовершеннолетних Вязниковского района по выявлению и работе со случаями насилия и жестокого обращения с детьми» (утверждены </a:t>
            </a:r>
            <a:r>
              <a:rPr lang="ru-RU" sz="4900" dirty="0" err="1">
                <a:solidFill>
                  <a:schemeClr val="tx1">
                    <a:lumMod val="95000"/>
                  </a:schemeClr>
                </a:solidFill>
              </a:rPr>
              <a:t>КДНиЗП</a:t>
            </a:r>
            <a:r>
              <a:rPr lang="ru-RU" sz="4900" dirty="0">
                <a:solidFill>
                  <a:schemeClr val="tx1">
                    <a:lumMod val="95000"/>
                  </a:schemeClr>
                </a:solidFill>
              </a:rPr>
              <a:t> Вязниковского района).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98" t="3715" r="4553" b="3429"/>
          <a:stretch/>
        </p:blipFill>
        <p:spPr>
          <a:xfrm>
            <a:off x="10885714" y="745594"/>
            <a:ext cx="1045028" cy="1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4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Алгоритм работы со случаем насилия или жестокого обращения: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755" y="2336872"/>
            <a:ext cx="6191794" cy="4203265"/>
          </a:xfrm>
        </p:spPr>
        <p:txBody>
          <a:bodyPr>
            <a:normAutofit/>
          </a:bodyPr>
          <a:lstStyle/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1.ВЫЯВЛЕНИЕ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2.СООБЩЕНИЕ О СЛУЧАЕ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3.РЕГИСТРАЦИЯ СООБЩЕНИЯ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4.ВЫЕЗД НА МЕСТО ВЫЯВЛЕНИЯ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5.ПОМЕЩЕНИЕ РЕБЕНКА В БЕЗОПАСНУЮ ОБСТАНОВКУ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6.РАССЛЕДОВАНИЕ СЛУЧАЯ 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7.ОПРЕДЕЛЕНИЕ СИСТЕМЫ МЕР ПОМОЩИ РЕБЕНКУ И ЕГО СЕМЬЕ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8.ОКАЗАНИЕ ПОМОЩИ РЕБЕНКУ И ЕГО СЕМЬЕ</a:t>
            </a:r>
          </a:p>
          <a:p>
            <a:pPr algn="ctr"/>
            <a:r>
              <a:rPr lang="ru-RU" sz="1700" dirty="0">
                <a:solidFill>
                  <a:schemeClr val="tx1">
                    <a:lumMod val="95000"/>
                  </a:schemeClr>
                </a:solidFill>
              </a:rPr>
              <a:t>9.СОПРОВОЖДЕНИЕ РЕБЕНКА И ЕГО СЕМЬИ</a:t>
            </a:r>
          </a:p>
          <a:p>
            <a:endParaRPr lang="ru-RU" dirty="0"/>
          </a:p>
        </p:txBody>
      </p:sp>
      <p:pic>
        <p:nvPicPr>
          <p:cNvPr id="5" name="Объект 4" descr="C:\Users\Владимирская\Desktop\Безымянный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3" y="2264228"/>
            <a:ext cx="5442856" cy="427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4" y="771722"/>
            <a:ext cx="1062445" cy="10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Социальные результаты: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23" y="753228"/>
            <a:ext cx="1483204" cy="101461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84E25A8-7A13-4566-95E0-D52C8CAD9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50904"/>
              </p:ext>
            </p:extLst>
          </p:nvPr>
        </p:nvGraphicFramePr>
        <p:xfrm>
          <a:off x="391236" y="2239193"/>
          <a:ext cx="11409528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9528">
                  <a:extLst>
                    <a:ext uri="{9D8B030D-6E8A-4147-A177-3AD203B41FA5}">
                      <a16:colId xmlns:a16="http://schemas.microsoft.com/office/drawing/2014/main" xmlns="" val="2041170727"/>
                    </a:ext>
                  </a:extLst>
                </a:gridCol>
              </a:tblGrid>
              <a:tr h="35988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 период с 2017 г. по 2023 г. в Вязниковском районе зафиксировано 15 фактов жестокого обращения с детьми в семье (2017 г. – 6 чел., 2018 г. – 0 чел., 2019 г. – 4 чел., 2020 – 2021 гг. - 0 чел., 2022 г. – 5 чел.). Необходимо отметить, что ранее статистика была более угрожающей, число фактов достигало до 11 случаев в год.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За период реализации практики «Работа со случаем» работой охвачено 100% целевой группы - 15 несовершеннолетних и их семей.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По итогам проведенной работы отмечается, что 87% детей (13 чел.) оставлены либо возвращены в родную семью.      Решение о лишении родительских прав принято в отношении 2 детей, который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жизнеустроен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другую семью.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Положительные эффекты реализации практики: завершение процесса расследования дела органами внутренних дел, оказание медицинской помощи (при необходимости), стабилизация детско-родительских отношений.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Учитывая контингент семей, попавших в категорию «жестокое обращение» (80% семьи социального риска), не исключается возможность рецидива. Во избежание этого, согласно планам реабилитационных мероприятий, через совместные беседы, экскурсии, конкурсы и клубную деятельность дети и родители приходят к состоянию отсутствия взаимных претензий и обид, появления взаимопонимания и взаимоуважения.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По фактам жестокого обращения с детьми целевой группы в период 2017-2023 гг. отмечается следующее: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повторного допущения жестокого обращения не зафиксировано ни в одной семье;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- 87% пострадавших детей (13 чел.) сохранили родную семью;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только 2 семьи на настоящий момент состоят на учете органов системы профилактики. </a:t>
                      </a:r>
                      <a:endParaRPr lang="ru-RU" sz="1600" b="0" dirty="0"/>
                    </a:p>
                  </a:txBody>
                  <a:tcPr marL="56232" marR="562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63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8578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159</TotalTime>
  <Words>927</Words>
  <Application>Microsoft Office PowerPoint</Application>
  <PresentationFormat>Широкоэкранный</PresentationFormat>
  <Paragraphs>80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Trebuchet MS</vt:lpstr>
      <vt:lpstr>Берлин</vt:lpstr>
      <vt:lpstr>Социальная практика  «Организация работы со случаем жестокого обращения с несовершеннолетними в семье «Работа со случаем» </vt:lpstr>
      <vt:lpstr>Информационная карта практики:</vt:lpstr>
      <vt:lpstr>Обоснование практики:</vt:lpstr>
      <vt:lpstr>Цель и задачи практики:</vt:lpstr>
      <vt:lpstr>Практика реализуется на нормативно-правовой основе:</vt:lpstr>
      <vt:lpstr>Алгоритм работы со случаем насилия или жестокого обращения:</vt:lpstr>
      <vt:lpstr>Социальные результаты: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практика  «Организация работы со случаем жестокого обращения с несовершеннолетними в семье «Работа со случаем» </dc:title>
  <dc:creator>Екатерина Сергеева</dc:creator>
  <cp:lastModifiedBy>Учетная запись Майкрософт</cp:lastModifiedBy>
  <cp:revision>14</cp:revision>
  <cp:lastPrinted>2022-06-03T10:22:21Z</cp:lastPrinted>
  <dcterms:created xsi:type="dcterms:W3CDTF">2022-06-03T08:20:31Z</dcterms:created>
  <dcterms:modified xsi:type="dcterms:W3CDTF">2023-12-14T11:01:33Z</dcterms:modified>
</cp:coreProperties>
</file>